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288000" cy="10287000"/>
  <p:notesSz cx="6858000" cy="9144000"/>
  <p:embeddedFontLst>
    <p:embeddedFont>
      <p:font typeface="Gagalin" charset="1" panose="00000500000000000000"/>
      <p:regular r:id="rId16"/>
    </p:embeddedFont>
    <p:embeddedFont>
      <p:font typeface="Work Sans Bold" charset="1" panose="00000000000000000000"/>
      <p:regular r:id="rId17"/>
    </p:embeddedFont>
    <p:embeddedFont>
      <p:font typeface="Amoresa" charset="1" panose="00000000000000000000"/>
      <p:regular r:id="rId18"/>
    </p:embeddedFont>
    <p:embeddedFont>
      <p:font typeface="Perandory Condensed" charset="1" panose="00000000000000000000"/>
      <p:regular r:id="rId19"/>
    </p:embeddedFont>
    <p:embeddedFont>
      <p:font typeface="Alegreya Sans" charset="1" panose="0000050000000000000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81843" y="256879"/>
            <a:ext cx="19592432" cy="10901429"/>
          </a:xfrm>
          <a:custGeom>
            <a:avLst/>
            <a:gdLst/>
            <a:ahLst/>
            <a:cxnLst/>
            <a:rect r="r" b="b" t="t" l="l"/>
            <a:pathLst>
              <a:path h="10901429" w="19592432">
                <a:moveTo>
                  <a:pt x="0" y="0"/>
                </a:moveTo>
                <a:lnTo>
                  <a:pt x="19592432" y="0"/>
                </a:lnTo>
                <a:lnTo>
                  <a:pt x="19592432" y="10901430"/>
                </a:lnTo>
                <a:lnTo>
                  <a:pt x="0" y="109014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9815" r="0" b="-6981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240971" y="2200556"/>
            <a:ext cx="15806057" cy="7014076"/>
            <a:chOff x="0" y="0"/>
            <a:chExt cx="4162912" cy="184732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162912" cy="1847329"/>
            </a:xfrm>
            <a:custGeom>
              <a:avLst/>
              <a:gdLst/>
              <a:ahLst/>
              <a:cxnLst/>
              <a:rect r="r" b="b" t="t" l="l"/>
              <a:pathLst>
                <a:path h="1847329" w="4162912">
                  <a:moveTo>
                    <a:pt x="25960" y="0"/>
                  </a:moveTo>
                  <a:lnTo>
                    <a:pt x="4136953" y="0"/>
                  </a:lnTo>
                  <a:cubicBezTo>
                    <a:pt x="4143837" y="0"/>
                    <a:pt x="4150440" y="2735"/>
                    <a:pt x="4155309" y="7603"/>
                  </a:cubicBezTo>
                  <a:cubicBezTo>
                    <a:pt x="4160177" y="12472"/>
                    <a:pt x="4162912" y="19075"/>
                    <a:pt x="4162912" y="25960"/>
                  </a:cubicBezTo>
                  <a:lnTo>
                    <a:pt x="4162912" y="1821369"/>
                  </a:lnTo>
                  <a:cubicBezTo>
                    <a:pt x="4162912" y="1828254"/>
                    <a:pt x="4160177" y="1834857"/>
                    <a:pt x="4155309" y="1839725"/>
                  </a:cubicBezTo>
                  <a:cubicBezTo>
                    <a:pt x="4150440" y="1844594"/>
                    <a:pt x="4143837" y="1847329"/>
                    <a:pt x="4136953" y="1847329"/>
                  </a:cubicBezTo>
                  <a:lnTo>
                    <a:pt x="25960" y="1847329"/>
                  </a:lnTo>
                  <a:cubicBezTo>
                    <a:pt x="19075" y="1847329"/>
                    <a:pt x="12472" y="1844594"/>
                    <a:pt x="7603" y="1839725"/>
                  </a:cubicBezTo>
                  <a:cubicBezTo>
                    <a:pt x="2735" y="1834857"/>
                    <a:pt x="0" y="1828254"/>
                    <a:pt x="0" y="1821369"/>
                  </a:cubicBezTo>
                  <a:lnTo>
                    <a:pt x="0" y="25960"/>
                  </a:lnTo>
                  <a:cubicBezTo>
                    <a:pt x="0" y="19075"/>
                    <a:pt x="2735" y="12472"/>
                    <a:pt x="7603" y="7603"/>
                  </a:cubicBezTo>
                  <a:cubicBezTo>
                    <a:pt x="12472" y="2735"/>
                    <a:pt x="19075" y="0"/>
                    <a:pt x="25960" y="0"/>
                  </a:cubicBezTo>
                  <a:close/>
                </a:path>
              </a:pathLst>
            </a:custGeom>
            <a:solidFill>
              <a:srgbClr val="230205">
                <a:alpha val="89804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0"/>
              <a:ext cx="4162912" cy="18473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9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028700" y="2969652"/>
            <a:ext cx="16553583" cy="41190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563"/>
              </a:lnSpc>
            </a:pPr>
            <a:r>
              <a:rPr lang="en-US" sz="11830" spc="-118">
                <a:solidFill>
                  <a:srgbClr val="FFFFFF"/>
                </a:solidFill>
                <a:latin typeface="Gagalin"/>
                <a:ea typeface="Gagalin"/>
                <a:cs typeface="Gagalin"/>
                <a:sym typeface="Gagalin"/>
              </a:rPr>
              <a:t>APPLICATION WEB DE GESTION DE CINÉMA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0" y="8155685"/>
            <a:ext cx="9535886" cy="21385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73"/>
              </a:lnSpc>
            </a:pPr>
            <a:r>
              <a:rPr lang="en-US" sz="3052" b="true">
                <a:solidFill>
                  <a:srgbClr val="FFFFFF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 Réalisé par :</a:t>
            </a:r>
          </a:p>
          <a:p>
            <a:pPr algn="l">
              <a:lnSpc>
                <a:spcPts val="4273"/>
              </a:lnSpc>
            </a:pPr>
            <a:r>
              <a:rPr lang="en-US" sz="3052" b="true">
                <a:solidFill>
                  <a:srgbClr val="FFFFFF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 • Ait Hmmouch Wafae</a:t>
            </a:r>
          </a:p>
          <a:p>
            <a:pPr algn="l">
              <a:lnSpc>
                <a:spcPts val="4273"/>
              </a:lnSpc>
            </a:pPr>
            <a:r>
              <a:rPr lang="en-US" sz="3052" b="true">
                <a:solidFill>
                  <a:srgbClr val="FFFFFF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 • Elgharzaoui Chaimaa</a:t>
            </a:r>
          </a:p>
          <a:p>
            <a:pPr algn="l">
              <a:lnSpc>
                <a:spcPts val="4273"/>
              </a:lnSpc>
              <a:spcBef>
                <a:spcPct val="0"/>
              </a:spcBef>
            </a:pPr>
            <a:r>
              <a:rPr lang="en-US" b="true" sz="3052">
                <a:solidFill>
                  <a:srgbClr val="FFFFFF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 • Encadré par : Khadija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0" y="341662"/>
            <a:ext cx="5929569" cy="1374076"/>
          </a:xfrm>
          <a:custGeom>
            <a:avLst/>
            <a:gdLst/>
            <a:ahLst/>
            <a:cxnLst/>
            <a:rect r="r" b="b" t="t" l="l"/>
            <a:pathLst>
              <a:path h="1374076" w="5929569">
                <a:moveTo>
                  <a:pt x="0" y="0"/>
                </a:moveTo>
                <a:lnTo>
                  <a:pt x="5929569" y="0"/>
                </a:lnTo>
                <a:lnTo>
                  <a:pt x="5929569" y="1374076"/>
                </a:lnTo>
                <a:lnTo>
                  <a:pt x="0" y="13740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7879" t="-7086" r="-5562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true" rot="0">
            <a:off x="0" y="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4114800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4114800" y="0"/>
                </a:lnTo>
                <a:lnTo>
                  <a:pt x="4114800" y="411480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3944705" y="6781661"/>
            <a:ext cx="4106134" cy="2881399"/>
          </a:xfrm>
          <a:custGeom>
            <a:avLst/>
            <a:gdLst/>
            <a:ahLst/>
            <a:cxnLst/>
            <a:rect r="r" b="b" t="t" l="l"/>
            <a:pathLst>
              <a:path h="2881399" w="4106134">
                <a:moveTo>
                  <a:pt x="0" y="0"/>
                </a:moveTo>
                <a:lnTo>
                  <a:pt x="4106135" y="0"/>
                </a:lnTo>
                <a:lnTo>
                  <a:pt x="4106135" y="2881399"/>
                </a:lnTo>
                <a:lnTo>
                  <a:pt x="0" y="28813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211" t="0" r="0" b="-42805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601016" y="389335"/>
            <a:ext cx="18610814" cy="11937480"/>
          </a:xfrm>
          <a:custGeom>
            <a:avLst/>
            <a:gdLst/>
            <a:ahLst/>
            <a:cxnLst/>
            <a:rect r="r" b="b" t="t" l="l"/>
            <a:pathLst>
              <a:path h="11937480" w="18610814">
                <a:moveTo>
                  <a:pt x="0" y="0"/>
                </a:moveTo>
                <a:lnTo>
                  <a:pt x="18610814" y="0"/>
                </a:lnTo>
                <a:lnTo>
                  <a:pt x="18610814" y="11937480"/>
                </a:lnTo>
                <a:lnTo>
                  <a:pt x="0" y="119374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3934" r="0" b="-53934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71500" y="1601316"/>
            <a:ext cx="16687800" cy="8059105"/>
            <a:chOff x="0" y="0"/>
            <a:chExt cx="4395141" cy="212256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395141" cy="2122563"/>
            </a:xfrm>
            <a:custGeom>
              <a:avLst/>
              <a:gdLst/>
              <a:ahLst/>
              <a:cxnLst/>
              <a:rect r="r" b="b" t="t" l="l"/>
              <a:pathLst>
                <a:path h="2122563" w="4395141">
                  <a:moveTo>
                    <a:pt x="24588" y="0"/>
                  </a:moveTo>
                  <a:lnTo>
                    <a:pt x="4370553" y="0"/>
                  </a:lnTo>
                  <a:cubicBezTo>
                    <a:pt x="4384132" y="0"/>
                    <a:pt x="4395141" y="11008"/>
                    <a:pt x="4395141" y="24588"/>
                  </a:cubicBezTo>
                  <a:lnTo>
                    <a:pt x="4395141" y="2097975"/>
                  </a:lnTo>
                  <a:cubicBezTo>
                    <a:pt x="4395141" y="2104496"/>
                    <a:pt x="4392550" y="2110750"/>
                    <a:pt x="4387939" y="2115361"/>
                  </a:cubicBezTo>
                  <a:cubicBezTo>
                    <a:pt x="4383328" y="2119972"/>
                    <a:pt x="4377074" y="2122563"/>
                    <a:pt x="4370553" y="2122563"/>
                  </a:cubicBezTo>
                  <a:lnTo>
                    <a:pt x="24588" y="2122563"/>
                  </a:lnTo>
                  <a:cubicBezTo>
                    <a:pt x="11008" y="2122563"/>
                    <a:pt x="0" y="2111554"/>
                    <a:pt x="0" y="2097975"/>
                  </a:cubicBezTo>
                  <a:lnTo>
                    <a:pt x="0" y="24588"/>
                  </a:lnTo>
                  <a:cubicBezTo>
                    <a:pt x="0" y="11008"/>
                    <a:pt x="11008" y="0"/>
                    <a:pt x="24588" y="0"/>
                  </a:cubicBezTo>
                  <a:close/>
                </a:path>
              </a:pathLst>
            </a:custGeom>
            <a:solidFill>
              <a:srgbClr val="230205">
                <a:alpha val="89804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0"/>
              <a:ext cx="4395141" cy="21225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9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3563363" y="3771900"/>
            <a:ext cx="10646363" cy="29791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271"/>
              </a:lnSpc>
            </a:pPr>
            <a:r>
              <a:rPr lang="en-US" sz="17336">
                <a:solidFill>
                  <a:srgbClr val="FFFFFF"/>
                </a:solidFill>
                <a:latin typeface="Amoresa"/>
                <a:ea typeface="Amoresa"/>
                <a:cs typeface="Amoresa"/>
                <a:sym typeface="Amoresa"/>
              </a:rPr>
              <a:t> </a:t>
            </a:r>
            <a:r>
              <a:rPr lang="en-US" sz="17336">
                <a:solidFill>
                  <a:srgbClr val="FFFFFF"/>
                </a:solidFill>
                <a:latin typeface="Amoresa"/>
                <a:ea typeface="Amoresa"/>
                <a:cs typeface="Amoresa"/>
                <a:sym typeface="Amoresa"/>
              </a:rPr>
              <a:t>than</a:t>
            </a:r>
            <a:r>
              <a:rPr lang="en-US" sz="17336">
                <a:solidFill>
                  <a:srgbClr val="FFFFFF"/>
                </a:solidFill>
                <a:latin typeface="Amoresa"/>
                <a:ea typeface="Amoresa"/>
                <a:cs typeface="Amoresa"/>
                <a:sym typeface="Amoresa"/>
              </a:rPr>
              <a:t>k you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3944705" y="6175020"/>
            <a:ext cx="4106134" cy="2881399"/>
          </a:xfrm>
          <a:custGeom>
            <a:avLst/>
            <a:gdLst/>
            <a:ahLst/>
            <a:cxnLst/>
            <a:rect r="r" b="b" t="t" l="l"/>
            <a:pathLst>
              <a:path h="2881399" w="4106134">
                <a:moveTo>
                  <a:pt x="0" y="0"/>
                </a:moveTo>
                <a:lnTo>
                  <a:pt x="4106135" y="0"/>
                </a:lnTo>
                <a:lnTo>
                  <a:pt x="4106135" y="2881399"/>
                </a:lnTo>
                <a:lnTo>
                  <a:pt x="0" y="288139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211" t="0" r="0" b="-42805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true" rot="0">
            <a:off x="0" y="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4114800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4114800" y="0"/>
                </a:lnTo>
                <a:lnTo>
                  <a:pt x="4114800" y="411480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9" id="9"/>
          <p:cNvSpPr/>
          <p:nvPr/>
        </p:nvSpPr>
        <p:spPr>
          <a:xfrm>
            <a:off x="1028710" y="9027844"/>
            <a:ext cx="15518284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0" id="10"/>
          <p:cNvSpPr/>
          <p:nvPr/>
        </p:nvSpPr>
        <p:spPr>
          <a:xfrm flipV="true">
            <a:off x="7804938" y="1838325"/>
            <a:ext cx="9454362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25732" y="-511286"/>
            <a:ext cx="18946934" cy="11253007"/>
          </a:xfrm>
          <a:custGeom>
            <a:avLst/>
            <a:gdLst/>
            <a:ahLst/>
            <a:cxnLst/>
            <a:rect r="r" b="b" t="t" l="l"/>
            <a:pathLst>
              <a:path h="11253007" w="18946934">
                <a:moveTo>
                  <a:pt x="0" y="0"/>
                </a:moveTo>
                <a:lnTo>
                  <a:pt x="18946934" y="0"/>
                </a:lnTo>
                <a:lnTo>
                  <a:pt x="18946934" y="11253007"/>
                </a:lnTo>
                <a:lnTo>
                  <a:pt x="0" y="112530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203" r="0" b="-1620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338981"/>
            <a:ext cx="16230600" cy="9693165"/>
            <a:chOff x="0" y="0"/>
            <a:chExt cx="4274726" cy="255293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274726" cy="2552933"/>
            </a:xfrm>
            <a:custGeom>
              <a:avLst/>
              <a:gdLst/>
              <a:ahLst/>
              <a:cxnLst/>
              <a:rect r="r" b="b" t="t" l="l"/>
              <a:pathLst>
                <a:path h="2552933" w="4274726">
                  <a:moveTo>
                    <a:pt x="25281" y="0"/>
                  </a:moveTo>
                  <a:lnTo>
                    <a:pt x="4249445" y="0"/>
                  </a:lnTo>
                  <a:cubicBezTo>
                    <a:pt x="4263407" y="0"/>
                    <a:pt x="4274726" y="11319"/>
                    <a:pt x="4274726" y="25281"/>
                  </a:cubicBezTo>
                  <a:lnTo>
                    <a:pt x="4274726" y="2527652"/>
                  </a:lnTo>
                  <a:cubicBezTo>
                    <a:pt x="4274726" y="2534357"/>
                    <a:pt x="4272062" y="2540787"/>
                    <a:pt x="4267321" y="2545528"/>
                  </a:cubicBezTo>
                  <a:cubicBezTo>
                    <a:pt x="4262580" y="2550269"/>
                    <a:pt x="4256150" y="2552933"/>
                    <a:pt x="4249445" y="2552933"/>
                  </a:cubicBezTo>
                  <a:lnTo>
                    <a:pt x="25281" y="2552933"/>
                  </a:lnTo>
                  <a:cubicBezTo>
                    <a:pt x="11319" y="2552933"/>
                    <a:pt x="0" y="2541614"/>
                    <a:pt x="0" y="2527652"/>
                  </a:cubicBezTo>
                  <a:lnTo>
                    <a:pt x="0" y="25281"/>
                  </a:lnTo>
                  <a:cubicBezTo>
                    <a:pt x="0" y="11319"/>
                    <a:pt x="11319" y="0"/>
                    <a:pt x="25281" y="0"/>
                  </a:cubicBezTo>
                  <a:close/>
                </a:path>
              </a:pathLst>
            </a:custGeom>
            <a:solidFill>
              <a:srgbClr val="230205">
                <a:alpha val="89804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0"/>
              <a:ext cx="4274726" cy="25529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9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371610" y="905324"/>
            <a:ext cx="4480954" cy="2869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436"/>
              </a:lnSpc>
            </a:pPr>
            <a:r>
              <a:rPr lang="en-US" sz="16740">
                <a:solidFill>
                  <a:srgbClr val="FFFFFF"/>
                </a:solidFill>
                <a:latin typeface="Amoresa"/>
                <a:ea typeface="Amoresa"/>
                <a:cs typeface="Amoresa"/>
                <a:sym typeface="Amoresa"/>
              </a:rPr>
              <a:t>I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767501" y="-66448"/>
            <a:ext cx="10643944" cy="3822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531"/>
              </a:lnSpc>
            </a:pPr>
            <a:r>
              <a:rPr lang="en-US" sz="21094" spc="-210">
                <a:solidFill>
                  <a:srgbClr val="FFFFFF"/>
                </a:solidFill>
                <a:latin typeface="Perandory Condensed"/>
                <a:ea typeface="Perandory Condensed"/>
                <a:cs typeface="Perandory Condensed"/>
                <a:sym typeface="Perandory Condensed"/>
              </a:rPr>
              <a:t>NTRODUCTION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371610" y="3641478"/>
            <a:ext cx="15887690" cy="44433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990"/>
              </a:lnSpc>
              <a:spcBef>
                <a:spcPct val="0"/>
              </a:spcBef>
            </a:pPr>
            <a:r>
              <a:rPr lang="en-US" sz="3564" spc="131">
                <a:solidFill>
                  <a:srgbClr val="FFFFFF"/>
                </a:solidFill>
                <a:latin typeface="Alegreya Sans"/>
                <a:ea typeface="Alegreya Sans"/>
                <a:cs typeface="Alegreya Sans"/>
                <a:sym typeface="Alegreya Sans"/>
              </a:rPr>
              <a:t>Le projet CineTech est une application web dédiée à la gestion d’un cinéma moderne. Il a pour objectif de faciliter la consultation des films, la réservation des places et la visualisation des informations liées aux séances. Ce projet s’inscrit dans un cadre académique et vise à mettre en pratique les notions de développement web, d’organisation d’une application et d’intégration d’API externes, tout en proposant une interface moderne et intuitive inspirée des plateformes de cinéma professionnelles</a:t>
            </a:r>
          </a:p>
        </p:txBody>
      </p:sp>
      <p:sp>
        <p:nvSpPr>
          <p:cNvPr name="AutoShape 9" id="9"/>
          <p:cNvSpPr/>
          <p:nvPr/>
        </p:nvSpPr>
        <p:spPr>
          <a:xfrm>
            <a:off x="1028710" y="9027844"/>
            <a:ext cx="16230590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0" id="10"/>
          <p:cNvSpPr/>
          <p:nvPr/>
        </p:nvSpPr>
        <p:spPr>
          <a:xfrm flipV="true">
            <a:off x="7804938" y="3038924"/>
            <a:ext cx="9454362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734786" y="-179614"/>
            <a:ext cx="19757571" cy="11083434"/>
            <a:chOff x="0" y="0"/>
            <a:chExt cx="5203640" cy="291909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203640" cy="2919094"/>
            </a:xfrm>
            <a:custGeom>
              <a:avLst/>
              <a:gdLst/>
              <a:ahLst/>
              <a:cxnLst/>
              <a:rect r="r" b="b" t="t" l="l"/>
              <a:pathLst>
                <a:path h="2919094" w="5203640">
                  <a:moveTo>
                    <a:pt x="20768" y="0"/>
                  </a:moveTo>
                  <a:lnTo>
                    <a:pt x="5182872" y="0"/>
                  </a:lnTo>
                  <a:cubicBezTo>
                    <a:pt x="5188380" y="0"/>
                    <a:pt x="5193663" y="2188"/>
                    <a:pt x="5197558" y="6083"/>
                  </a:cubicBezTo>
                  <a:cubicBezTo>
                    <a:pt x="5201452" y="9977"/>
                    <a:pt x="5203640" y="15260"/>
                    <a:pt x="5203640" y="20768"/>
                  </a:cubicBezTo>
                  <a:lnTo>
                    <a:pt x="5203640" y="2898326"/>
                  </a:lnTo>
                  <a:cubicBezTo>
                    <a:pt x="5203640" y="2909796"/>
                    <a:pt x="5194342" y="2919094"/>
                    <a:pt x="5182872" y="2919094"/>
                  </a:cubicBezTo>
                  <a:lnTo>
                    <a:pt x="20768" y="2919094"/>
                  </a:lnTo>
                  <a:cubicBezTo>
                    <a:pt x="9298" y="2919094"/>
                    <a:pt x="0" y="2909796"/>
                    <a:pt x="0" y="2898326"/>
                  </a:cubicBezTo>
                  <a:lnTo>
                    <a:pt x="0" y="20768"/>
                  </a:lnTo>
                  <a:cubicBezTo>
                    <a:pt x="0" y="9298"/>
                    <a:pt x="9298" y="0"/>
                    <a:pt x="20768" y="0"/>
                  </a:cubicBezTo>
                  <a:close/>
                </a:path>
              </a:pathLst>
            </a:custGeom>
            <a:solidFill>
              <a:srgbClr val="230205">
                <a:alpha val="89804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0"/>
              <a:ext cx="5203640" cy="29190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99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 flipV="true">
            <a:off x="7804938" y="1210124"/>
            <a:ext cx="9454362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" id="6"/>
          <p:cNvSpPr txBox="true"/>
          <p:nvPr/>
        </p:nvSpPr>
        <p:spPr>
          <a:xfrm rot="0">
            <a:off x="3808807" y="850908"/>
            <a:ext cx="10055711" cy="27823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467"/>
              </a:lnSpc>
            </a:pPr>
            <a:r>
              <a:rPr lang="en-US" sz="15334" spc="-153">
                <a:solidFill>
                  <a:srgbClr val="FFFFFF"/>
                </a:solidFill>
                <a:latin typeface="Perandory Condensed"/>
                <a:ea typeface="Perandory Condensed"/>
                <a:cs typeface="Perandory Condensed"/>
                <a:sym typeface="Perandory Condensed"/>
              </a:rPr>
              <a:t>ROBLEMATIQUE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571848" y="847725"/>
            <a:ext cx="3175941" cy="28695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436"/>
              </a:lnSpc>
            </a:pPr>
            <a:r>
              <a:rPr lang="en-US" sz="16740">
                <a:solidFill>
                  <a:srgbClr val="FFFFFF"/>
                </a:solidFill>
                <a:latin typeface="Amoresa"/>
                <a:ea typeface="Amoresa"/>
                <a:cs typeface="Amoresa"/>
                <a:sym typeface="Amoresa"/>
              </a:rPr>
              <a:t>p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193877" y="4148678"/>
            <a:ext cx="14700997" cy="22300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07"/>
              </a:lnSpc>
              <a:spcBef>
                <a:spcPct val="0"/>
              </a:spcBef>
            </a:pPr>
            <a:r>
              <a:rPr lang="en-US" sz="4076" spc="150">
                <a:solidFill>
                  <a:srgbClr val="FFFFFF"/>
                </a:solidFill>
                <a:latin typeface="Alegreya Sans"/>
                <a:ea typeface="Alegreya Sans"/>
                <a:cs typeface="Alegreya Sans"/>
                <a:sym typeface="Alegreya Sans"/>
              </a:rPr>
              <a:t>Comment concevoir une application web moderne permettant de gérer efficacement les films, les séances et les réservations tout en évitant les conflits de places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571848" y="4495850"/>
            <a:ext cx="1756517" cy="6179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26"/>
              </a:lnSpc>
            </a:pPr>
            <a:r>
              <a:rPr lang="en-US" sz="3232">
                <a:solidFill>
                  <a:srgbClr val="230205"/>
                </a:solidFill>
                <a:latin typeface="Alegreya Sans"/>
                <a:ea typeface="Alegreya Sans"/>
                <a:cs typeface="Alegreya Sans"/>
                <a:sym typeface="Alegreya Sans"/>
              </a:rPr>
              <a:t>2020</a:t>
            </a:r>
          </a:p>
        </p:txBody>
      </p:sp>
      <p:sp>
        <p:nvSpPr>
          <p:cNvPr name="AutoShape 10" id="10"/>
          <p:cNvSpPr/>
          <p:nvPr/>
        </p:nvSpPr>
        <p:spPr>
          <a:xfrm>
            <a:off x="1028710" y="9027844"/>
            <a:ext cx="16230590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267767"/>
            <a:ext cx="18288000" cy="12179696"/>
          </a:xfrm>
          <a:custGeom>
            <a:avLst/>
            <a:gdLst/>
            <a:ahLst/>
            <a:cxnLst/>
            <a:rect r="r" b="b" t="t" l="l"/>
            <a:pathLst>
              <a:path h="12179696" w="18288000">
                <a:moveTo>
                  <a:pt x="0" y="0"/>
                </a:moveTo>
                <a:lnTo>
                  <a:pt x="18288000" y="0"/>
                </a:lnTo>
                <a:lnTo>
                  <a:pt x="18288000" y="12179696"/>
                </a:lnTo>
                <a:lnTo>
                  <a:pt x="0" y="121796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4325" r="0" b="-2432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106386" y="2647038"/>
            <a:ext cx="13454743" cy="5727663"/>
            <a:chOff x="0" y="0"/>
            <a:chExt cx="3543636" cy="150852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543636" cy="1508520"/>
            </a:xfrm>
            <a:custGeom>
              <a:avLst/>
              <a:gdLst/>
              <a:ahLst/>
              <a:cxnLst/>
              <a:rect r="r" b="b" t="t" l="l"/>
              <a:pathLst>
                <a:path h="1508520" w="3543636">
                  <a:moveTo>
                    <a:pt x="30496" y="0"/>
                  </a:moveTo>
                  <a:lnTo>
                    <a:pt x="3513139" y="0"/>
                  </a:lnTo>
                  <a:cubicBezTo>
                    <a:pt x="3529982" y="0"/>
                    <a:pt x="3543636" y="13654"/>
                    <a:pt x="3543636" y="30496"/>
                  </a:cubicBezTo>
                  <a:lnTo>
                    <a:pt x="3543636" y="1478024"/>
                  </a:lnTo>
                  <a:cubicBezTo>
                    <a:pt x="3543636" y="1494867"/>
                    <a:pt x="3529982" y="1508520"/>
                    <a:pt x="3513139" y="1508520"/>
                  </a:cubicBezTo>
                  <a:lnTo>
                    <a:pt x="30496" y="1508520"/>
                  </a:lnTo>
                  <a:cubicBezTo>
                    <a:pt x="13654" y="1508520"/>
                    <a:pt x="0" y="1494867"/>
                    <a:pt x="0" y="1478024"/>
                  </a:cubicBezTo>
                  <a:lnTo>
                    <a:pt x="0" y="30496"/>
                  </a:lnTo>
                  <a:cubicBezTo>
                    <a:pt x="0" y="13654"/>
                    <a:pt x="13654" y="0"/>
                    <a:pt x="30496" y="0"/>
                  </a:cubicBezTo>
                  <a:close/>
                </a:path>
              </a:pathLst>
            </a:custGeom>
            <a:solidFill>
              <a:srgbClr val="230205">
                <a:alpha val="89804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0"/>
              <a:ext cx="3543636" cy="15085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9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4151526" y="113401"/>
            <a:ext cx="9984949" cy="29239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7"/>
              </a:lnSpc>
            </a:pPr>
            <a:r>
              <a:rPr lang="en-US" sz="16134" spc="-161">
                <a:solidFill>
                  <a:srgbClr val="FFFFFF"/>
                </a:solidFill>
                <a:latin typeface="Perandory Condensed"/>
                <a:ea typeface="Perandory Condensed"/>
                <a:cs typeface="Perandory Condensed"/>
                <a:sym typeface="Perandory Condensed"/>
              </a:rPr>
              <a:t>BJECTIFS DU PROJET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871117" y="-81643"/>
            <a:ext cx="1623083" cy="39996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595"/>
              </a:lnSpc>
            </a:pPr>
            <a:r>
              <a:rPr lang="en-US" sz="23282">
                <a:solidFill>
                  <a:srgbClr val="FFFFFF"/>
                </a:solidFill>
                <a:latin typeface="Amoresa"/>
                <a:ea typeface="Amoresa"/>
                <a:cs typeface="Amoresa"/>
                <a:sym typeface="Amoresa"/>
              </a:rPr>
              <a:t>o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524097" y="3610667"/>
            <a:ext cx="13239806" cy="3790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72"/>
              </a:lnSpc>
              <a:spcBef>
                <a:spcPct val="0"/>
              </a:spcBef>
            </a:pPr>
            <a:r>
              <a:rPr lang="en-US" sz="4872" spc="-97">
                <a:solidFill>
                  <a:srgbClr val="FFFFFF"/>
                </a:solidFill>
                <a:latin typeface="Alegreya Sans"/>
                <a:ea typeface="Alegreya Sans"/>
                <a:cs typeface="Alegreya Sans"/>
                <a:sym typeface="Alegreya Sans"/>
              </a:rPr>
              <a:t>Développer une application web de gestion de cinéma</a:t>
            </a:r>
          </a:p>
          <a:p>
            <a:pPr algn="ctr">
              <a:lnSpc>
                <a:spcPts val="4872"/>
              </a:lnSpc>
              <a:spcBef>
                <a:spcPct val="0"/>
              </a:spcBef>
            </a:pPr>
            <a:r>
              <a:rPr lang="en-US" sz="4872" spc="-97">
                <a:solidFill>
                  <a:srgbClr val="FFFFFF"/>
                </a:solidFill>
                <a:latin typeface="Alegreya Sans"/>
                <a:ea typeface="Alegreya Sans"/>
                <a:cs typeface="Alegreya Sans"/>
                <a:sym typeface="Alegreya Sans"/>
              </a:rPr>
              <a:t> • Automatiser la réservation des places</a:t>
            </a:r>
          </a:p>
          <a:p>
            <a:pPr algn="ctr">
              <a:lnSpc>
                <a:spcPts val="4872"/>
              </a:lnSpc>
              <a:spcBef>
                <a:spcPct val="0"/>
              </a:spcBef>
            </a:pPr>
            <a:r>
              <a:rPr lang="en-US" sz="4872" spc="-97">
                <a:solidFill>
                  <a:srgbClr val="FFFFFF"/>
                </a:solidFill>
                <a:latin typeface="Alegreya Sans"/>
                <a:ea typeface="Alegreya Sans"/>
                <a:cs typeface="Alegreya Sans"/>
                <a:sym typeface="Alegreya Sans"/>
              </a:rPr>
              <a:t> • Gérer les séances par film et par horaire</a:t>
            </a:r>
          </a:p>
          <a:p>
            <a:pPr algn="ctr">
              <a:lnSpc>
                <a:spcPts val="4872"/>
              </a:lnSpc>
              <a:spcBef>
                <a:spcPct val="0"/>
              </a:spcBef>
            </a:pPr>
            <a:r>
              <a:rPr lang="en-US" sz="4872" spc="-97">
                <a:solidFill>
                  <a:srgbClr val="FFFFFF"/>
                </a:solidFill>
                <a:latin typeface="Alegreya Sans"/>
                <a:ea typeface="Alegreya Sans"/>
                <a:cs typeface="Alegreya Sans"/>
                <a:sym typeface="Alegreya Sans"/>
              </a:rPr>
              <a:t> • Offrir une interface moderne et intuitive</a:t>
            </a:r>
          </a:p>
          <a:p>
            <a:pPr algn="ctr">
              <a:lnSpc>
                <a:spcPts val="4872"/>
              </a:lnSpc>
              <a:spcBef>
                <a:spcPct val="0"/>
              </a:spcBef>
            </a:pPr>
            <a:r>
              <a:rPr lang="en-US" sz="4872" spc="-97">
                <a:solidFill>
                  <a:srgbClr val="FFFFFF"/>
                </a:solidFill>
                <a:latin typeface="Alegreya Sans"/>
                <a:ea typeface="Alegreya Sans"/>
                <a:cs typeface="Alegreya Sans"/>
                <a:sym typeface="Alegreya Sans"/>
              </a:rPr>
              <a:t> • Fournir des statistiques via un tableau de bord</a:t>
            </a:r>
          </a:p>
          <a:p>
            <a:pPr algn="ctr">
              <a:lnSpc>
                <a:spcPts val="4872"/>
              </a:lnSpc>
              <a:spcBef>
                <a:spcPct val="0"/>
              </a:spcBef>
            </a:pPr>
            <a:r>
              <a:rPr lang="en-US" sz="4872" spc="-97">
                <a:solidFill>
                  <a:srgbClr val="FFFFFF"/>
                </a:solidFill>
                <a:latin typeface="Alegreya Sans"/>
                <a:ea typeface="Alegreya Sans"/>
                <a:cs typeface="Alegreya Sans"/>
                <a:sym typeface="Alegreya Sans"/>
              </a:rPr>
              <a:t> • Exploiter une API cinéma réelle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473529" y="-161476"/>
            <a:ext cx="18761529" cy="11362744"/>
            <a:chOff x="0" y="0"/>
            <a:chExt cx="4941308" cy="299265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41308" cy="2992657"/>
            </a:xfrm>
            <a:custGeom>
              <a:avLst/>
              <a:gdLst/>
              <a:ahLst/>
              <a:cxnLst/>
              <a:rect r="r" b="b" t="t" l="l"/>
              <a:pathLst>
                <a:path h="2992657" w="4941308">
                  <a:moveTo>
                    <a:pt x="21870" y="0"/>
                  </a:moveTo>
                  <a:lnTo>
                    <a:pt x="4919438" y="0"/>
                  </a:lnTo>
                  <a:cubicBezTo>
                    <a:pt x="4931516" y="0"/>
                    <a:pt x="4941308" y="9792"/>
                    <a:pt x="4941308" y="21870"/>
                  </a:cubicBezTo>
                  <a:lnTo>
                    <a:pt x="4941308" y="2970786"/>
                  </a:lnTo>
                  <a:cubicBezTo>
                    <a:pt x="4941308" y="2976587"/>
                    <a:pt x="4939004" y="2982150"/>
                    <a:pt x="4934902" y="2986251"/>
                  </a:cubicBezTo>
                  <a:cubicBezTo>
                    <a:pt x="4930801" y="2990353"/>
                    <a:pt x="4925238" y="2992657"/>
                    <a:pt x="4919438" y="2992657"/>
                  </a:cubicBezTo>
                  <a:lnTo>
                    <a:pt x="21870" y="2992657"/>
                  </a:lnTo>
                  <a:cubicBezTo>
                    <a:pt x="9792" y="2992657"/>
                    <a:pt x="0" y="2982865"/>
                    <a:pt x="0" y="2970786"/>
                  </a:cubicBezTo>
                  <a:lnTo>
                    <a:pt x="0" y="21870"/>
                  </a:lnTo>
                  <a:cubicBezTo>
                    <a:pt x="0" y="9792"/>
                    <a:pt x="9792" y="0"/>
                    <a:pt x="21870" y="0"/>
                  </a:cubicBezTo>
                  <a:close/>
                </a:path>
              </a:pathLst>
            </a:custGeom>
            <a:solidFill>
              <a:srgbClr val="230205">
                <a:alpha val="89804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0"/>
              <a:ext cx="4941308" cy="29926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99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 flipV="true">
            <a:off x="7804938" y="1210124"/>
            <a:ext cx="9454362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" id="6"/>
          <p:cNvSpPr txBox="true"/>
          <p:nvPr/>
        </p:nvSpPr>
        <p:spPr>
          <a:xfrm rot="0">
            <a:off x="4324831" y="886274"/>
            <a:ext cx="12114647" cy="24565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948"/>
              </a:lnSpc>
            </a:pPr>
            <a:r>
              <a:rPr lang="en-US" sz="13534" spc="-135">
                <a:solidFill>
                  <a:srgbClr val="FFFFFF"/>
                </a:solidFill>
                <a:latin typeface="Perandory Condensed"/>
                <a:ea typeface="Perandory Condensed"/>
                <a:cs typeface="Perandory Condensed"/>
                <a:sym typeface="Perandory Condensed"/>
              </a:rPr>
              <a:t>CHNOLOGIES UTILISEES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084354" y="962474"/>
            <a:ext cx="4480954" cy="28695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436"/>
              </a:lnSpc>
            </a:pPr>
            <a:r>
              <a:rPr lang="en-US" sz="16740">
                <a:solidFill>
                  <a:srgbClr val="FFFFFF"/>
                </a:solidFill>
                <a:latin typeface="Amoresa"/>
                <a:ea typeface="Amoresa"/>
                <a:cs typeface="Amoresa"/>
                <a:sym typeface="Amoresa"/>
              </a:rPr>
              <a:t>T</a:t>
            </a:r>
          </a:p>
        </p:txBody>
      </p:sp>
      <p:sp>
        <p:nvSpPr>
          <p:cNvPr name="AutoShape 8" id="8"/>
          <p:cNvSpPr/>
          <p:nvPr/>
        </p:nvSpPr>
        <p:spPr>
          <a:xfrm>
            <a:off x="1028710" y="9027844"/>
            <a:ext cx="16230590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9" id="9"/>
          <p:cNvSpPr txBox="true"/>
          <p:nvPr/>
        </p:nvSpPr>
        <p:spPr>
          <a:xfrm rot="0">
            <a:off x="1478381" y="3333317"/>
            <a:ext cx="14961097" cy="44290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23"/>
              </a:lnSpc>
              <a:spcBef>
                <a:spcPct val="0"/>
              </a:spcBef>
            </a:pPr>
            <a:r>
              <a:rPr lang="en-US" sz="5623" spc="-112">
                <a:solidFill>
                  <a:srgbClr val="FFFFFF"/>
                </a:solidFill>
                <a:latin typeface="Alegreya Sans"/>
                <a:ea typeface="Alegreya Sans"/>
                <a:cs typeface="Alegreya Sans"/>
                <a:sym typeface="Alegreya Sans"/>
              </a:rPr>
              <a:t>HTML5 : structure des pages</a:t>
            </a:r>
          </a:p>
          <a:p>
            <a:pPr algn="ctr">
              <a:lnSpc>
                <a:spcPts val="5623"/>
              </a:lnSpc>
              <a:spcBef>
                <a:spcPct val="0"/>
              </a:spcBef>
            </a:pPr>
            <a:r>
              <a:rPr lang="en-US" sz="5623" spc="-112">
                <a:solidFill>
                  <a:srgbClr val="FFFFFF"/>
                </a:solidFill>
                <a:latin typeface="Alegreya Sans"/>
                <a:ea typeface="Alegreya Sans"/>
                <a:cs typeface="Alegreya Sans"/>
                <a:sym typeface="Alegreya Sans"/>
              </a:rPr>
              <a:t> • CSS3 : design moderne (gris / noir)</a:t>
            </a:r>
          </a:p>
          <a:p>
            <a:pPr algn="ctr">
              <a:lnSpc>
                <a:spcPts val="5623"/>
              </a:lnSpc>
              <a:spcBef>
                <a:spcPct val="0"/>
              </a:spcBef>
            </a:pPr>
            <a:r>
              <a:rPr lang="en-US" sz="5623" spc="-112">
                <a:solidFill>
                  <a:srgbClr val="FFFFFF"/>
                </a:solidFill>
                <a:latin typeface="Alegreya Sans"/>
                <a:ea typeface="Alegreya Sans"/>
                <a:cs typeface="Alegreya Sans"/>
                <a:sym typeface="Alegreya Sans"/>
              </a:rPr>
              <a:t> • JavaScript (ES6) : logique métier</a:t>
            </a:r>
          </a:p>
          <a:p>
            <a:pPr algn="ctr">
              <a:lnSpc>
                <a:spcPts val="5952"/>
              </a:lnSpc>
              <a:spcBef>
                <a:spcPct val="0"/>
              </a:spcBef>
            </a:pPr>
            <a:r>
              <a:rPr lang="en-US" sz="5952" spc="-119">
                <a:solidFill>
                  <a:srgbClr val="FFFFFF"/>
                </a:solidFill>
                <a:latin typeface="Alegreya Sans"/>
                <a:ea typeface="Alegreya Sans"/>
                <a:cs typeface="Alegreya Sans"/>
                <a:sym typeface="Alegreya Sans"/>
              </a:rPr>
              <a:t> • LocalStorage : stockage des réservations</a:t>
            </a:r>
          </a:p>
          <a:p>
            <a:pPr algn="ctr">
              <a:lnSpc>
                <a:spcPts val="5623"/>
              </a:lnSpc>
              <a:spcBef>
                <a:spcPct val="0"/>
              </a:spcBef>
            </a:pPr>
            <a:r>
              <a:rPr lang="en-US" sz="5623" spc="-112">
                <a:solidFill>
                  <a:srgbClr val="FFFFFF"/>
                </a:solidFill>
                <a:latin typeface="Alegreya Sans"/>
                <a:ea typeface="Alegreya Sans"/>
                <a:cs typeface="Alegreya Sans"/>
                <a:sym typeface="Alegreya Sans"/>
              </a:rPr>
              <a:t> • Chart.js : graphiques statistiques</a:t>
            </a:r>
          </a:p>
          <a:p>
            <a:pPr algn="ctr">
              <a:lnSpc>
                <a:spcPts val="5623"/>
              </a:lnSpc>
              <a:spcBef>
                <a:spcPct val="0"/>
              </a:spcBef>
            </a:pPr>
            <a:r>
              <a:rPr lang="en-US" sz="5623" spc="-112">
                <a:solidFill>
                  <a:srgbClr val="FFFFFF"/>
                </a:solidFill>
                <a:latin typeface="Alegreya Sans"/>
                <a:ea typeface="Alegreya Sans"/>
                <a:cs typeface="Alegreya Sans"/>
                <a:sym typeface="Alegreya Sans"/>
              </a:rPr>
              <a:t> • API OMDB : données cinéma externes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14978" y="-950593"/>
            <a:ext cx="18502978" cy="14869812"/>
          </a:xfrm>
          <a:custGeom>
            <a:avLst/>
            <a:gdLst/>
            <a:ahLst/>
            <a:cxnLst/>
            <a:rect r="r" b="b" t="t" l="l"/>
            <a:pathLst>
              <a:path h="14869812" w="18502978">
                <a:moveTo>
                  <a:pt x="0" y="0"/>
                </a:moveTo>
                <a:lnTo>
                  <a:pt x="18502978" y="0"/>
                </a:lnTo>
                <a:lnTo>
                  <a:pt x="18502978" y="14869812"/>
                </a:lnTo>
                <a:lnTo>
                  <a:pt x="0" y="148698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1594" r="0" b="-11594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436914" y="2842981"/>
            <a:ext cx="14663057" cy="6870663"/>
            <a:chOff x="0" y="0"/>
            <a:chExt cx="3861875" cy="180955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861875" cy="1809557"/>
            </a:xfrm>
            <a:custGeom>
              <a:avLst/>
              <a:gdLst/>
              <a:ahLst/>
              <a:cxnLst/>
              <a:rect r="r" b="b" t="t" l="l"/>
              <a:pathLst>
                <a:path h="1809557" w="3861875">
                  <a:moveTo>
                    <a:pt x="27983" y="0"/>
                  </a:moveTo>
                  <a:lnTo>
                    <a:pt x="3833892" y="0"/>
                  </a:lnTo>
                  <a:cubicBezTo>
                    <a:pt x="3849346" y="0"/>
                    <a:pt x="3861875" y="12529"/>
                    <a:pt x="3861875" y="27983"/>
                  </a:cubicBezTo>
                  <a:lnTo>
                    <a:pt x="3861875" y="1781574"/>
                  </a:lnTo>
                  <a:cubicBezTo>
                    <a:pt x="3861875" y="1797029"/>
                    <a:pt x="3849346" y="1809557"/>
                    <a:pt x="3833892" y="1809557"/>
                  </a:cubicBezTo>
                  <a:lnTo>
                    <a:pt x="27983" y="1809557"/>
                  </a:lnTo>
                  <a:cubicBezTo>
                    <a:pt x="12529" y="1809557"/>
                    <a:pt x="0" y="1797029"/>
                    <a:pt x="0" y="1781574"/>
                  </a:cubicBezTo>
                  <a:lnTo>
                    <a:pt x="0" y="27983"/>
                  </a:lnTo>
                  <a:cubicBezTo>
                    <a:pt x="0" y="12529"/>
                    <a:pt x="12529" y="0"/>
                    <a:pt x="27983" y="0"/>
                  </a:cubicBezTo>
                  <a:close/>
                </a:path>
              </a:pathLst>
            </a:custGeom>
            <a:solidFill>
              <a:srgbClr val="230205">
                <a:alpha val="89804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0"/>
              <a:ext cx="3861875" cy="18095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9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3012687" y="1188365"/>
            <a:ext cx="13087284" cy="22889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688"/>
              </a:lnSpc>
            </a:pPr>
            <a:r>
              <a:rPr lang="en-US" sz="12634" spc="-126">
                <a:solidFill>
                  <a:srgbClr val="FFFFFF"/>
                </a:solidFill>
                <a:latin typeface="Perandory Condensed"/>
                <a:ea typeface="Perandory Condensed"/>
                <a:cs typeface="Perandory Condensed"/>
                <a:sym typeface="Perandory Condensed"/>
              </a:rPr>
              <a:t>ONCTIONNALITÉS PRINCIPALES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72210" y="760758"/>
            <a:ext cx="4480954" cy="31536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676"/>
              </a:lnSpc>
            </a:pPr>
            <a:r>
              <a:rPr lang="en-US" sz="18340">
                <a:solidFill>
                  <a:srgbClr val="FFFFFF"/>
                </a:solidFill>
                <a:latin typeface="Amoresa"/>
                <a:ea typeface="Amoresa"/>
                <a:cs typeface="Amoresa"/>
                <a:sym typeface="Amoresa"/>
              </a:rPr>
              <a:t>F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349730" y="4029961"/>
            <a:ext cx="13588539" cy="44005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74"/>
              </a:lnSpc>
              <a:spcBef>
                <a:spcPct val="0"/>
              </a:spcBef>
            </a:pPr>
            <a:r>
              <a:rPr lang="en-US" sz="4874" spc="-97">
                <a:solidFill>
                  <a:srgbClr val="FFFFFF"/>
                </a:solidFill>
                <a:latin typeface="Alegreya Sans"/>
                <a:ea typeface="Alegreya Sans"/>
                <a:cs typeface="Alegreya Sans"/>
                <a:sym typeface="Alegreya Sans"/>
              </a:rPr>
              <a:t>• Consultation des films disponibles</a:t>
            </a:r>
          </a:p>
          <a:p>
            <a:pPr algn="ctr">
              <a:lnSpc>
                <a:spcPts val="4874"/>
              </a:lnSpc>
              <a:spcBef>
                <a:spcPct val="0"/>
              </a:spcBef>
            </a:pPr>
            <a:r>
              <a:rPr lang="en-US" sz="4874" spc="-97">
                <a:solidFill>
                  <a:srgbClr val="FFFFFF"/>
                </a:solidFill>
                <a:latin typeface="Alegreya Sans"/>
                <a:ea typeface="Alegreya Sans"/>
                <a:cs typeface="Alegreya Sans"/>
                <a:sym typeface="Alegreya Sans"/>
              </a:rPr>
              <a:t> • Affichage dynamique des horaires</a:t>
            </a:r>
          </a:p>
          <a:p>
            <a:pPr algn="ctr">
              <a:lnSpc>
                <a:spcPts val="4874"/>
              </a:lnSpc>
              <a:spcBef>
                <a:spcPct val="0"/>
              </a:spcBef>
            </a:pPr>
            <a:r>
              <a:rPr lang="en-US" sz="4874" spc="-97">
                <a:solidFill>
                  <a:srgbClr val="FFFFFF"/>
                </a:solidFill>
                <a:latin typeface="Alegreya Sans"/>
                <a:ea typeface="Alegreya Sans"/>
                <a:cs typeface="Alegreya Sans"/>
                <a:sym typeface="Alegreya Sans"/>
              </a:rPr>
              <a:t> • Réservation de places par séance</a:t>
            </a:r>
          </a:p>
          <a:p>
            <a:pPr algn="ctr">
              <a:lnSpc>
                <a:spcPts val="4874"/>
              </a:lnSpc>
              <a:spcBef>
                <a:spcPct val="0"/>
              </a:spcBef>
            </a:pPr>
            <a:r>
              <a:rPr lang="en-US" sz="4874" spc="-97">
                <a:solidFill>
                  <a:srgbClr val="FFFFFF"/>
                </a:solidFill>
                <a:latin typeface="Alegreya Sans"/>
                <a:ea typeface="Alegreya Sans"/>
                <a:cs typeface="Alegreya Sans"/>
                <a:sym typeface="Alegreya Sans"/>
              </a:rPr>
              <a:t> • Sélection visuelle des sièges</a:t>
            </a:r>
          </a:p>
          <a:p>
            <a:pPr algn="ctr">
              <a:lnSpc>
                <a:spcPts val="4874"/>
              </a:lnSpc>
              <a:spcBef>
                <a:spcPct val="0"/>
              </a:spcBef>
            </a:pPr>
            <a:r>
              <a:rPr lang="en-US" sz="4874" spc="-97">
                <a:solidFill>
                  <a:srgbClr val="FFFFFF"/>
                </a:solidFill>
                <a:latin typeface="Alegreya Sans"/>
                <a:ea typeface="Alegreya Sans"/>
                <a:cs typeface="Alegreya Sans"/>
                <a:sym typeface="Alegreya Sans"/>
              </a:rPr>
              <a:t> • Gestion indépendante des salles par film et horaire</a:t>
            </a:r>
          </a:p>
          <a:p>
            <a:pPr algn="ctr">
              <a:lnSpc>
                <a:spcPts val="4874"/>
              </a:lnSpc>
              <a:spcBef>
                <a:spcPct val="0"/>
              </a:spcBef>
            </a:pPr>
            <a:r>
              <a:rPr lang="en-US" sz="4874" spc="-97">
                <a:solidFill>
                  <a:srgbClr val="FFFFFF"/>
                </a:solidFill>
                <a:latin typeface="Alegreya Sans"/>
                <a:ea typeface="Alegreya Sans"/>
                <a:cs typeface="Alegreya Sans"/>
                <a:sym typeface="Alegreya Sans"/>
              </a:rPr>
              <a:t> • Tableau de bord (KPI)</a:t>
            </a:r>
          </a:p>
          <a:p>
            <a:pPr algn="ctr">
              <a:lnSpc>
                <a:spcPts val="4874"/>
              </a:lnSpc>
              <a:spcBef>
                <a:spcPct val="0"/>
              </a:spcBef>
            </a:pPr>
            <a:r>
              <a:rPr lang="en-US" sz="4874" spc="-97">
                <a:solidFill>
                  <a:srgbClr val="FFFFFF"/>
                </a:solidFill>
                <a:latin typeface="Alegreya Sans"/>
                <a:ea typeface="Alegreya Sans"/>
                <a:cs typeface="Alegreya Sans"/>
                <a:sym typeface="Alegreya Sans"/>
              </a:rPr>
              <a:t> • Intégration API (OMDB)</a:t>
            </a:r>
          </a:p>
        </p:txBody>
      </p:sp>
      <p:sp>
        <p:nvSpPr>
          <p:cNvPr name="AutoShape 9" id="9"/>
          <p:cNvSpPr/>
          <p:nvPr/>
        </p:nvSpPr>
        <p:spPr>
          <a:xfrm>
            <a:off x="1028710" y="9027844"/>
            <a:ext cx="16230590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38843" y="-520705"/>
            <a:ext cx="20018829" cy="11899863"/>
            <a:chOff x="0" y="0"/>
            <a:chExt cx="5272449" cy="313412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272449" cy="3134120"/>
            </a:xfrm>
            <a:custGeom>
              <a:avLst/>
              <a:gdLst/>
              <a:ahLst/>
              <a:cxnLst/>
              <a:rect r="r" b="b" t="t" l="l"/>
              <a:pathLst>
                <a:path h="3134120" w="5272449">
                  <a:moveTo>
                    <a:pt x="20497" y="0"/>
                  </a:moveTo>
                  <a:lnTo>
                    <a:pt x="5251952" y="0"/>
                  </a:lnTo>
                  <a:cubicBezTo>
                    <a:pt x="5263272" y="0"/>
                    <a:pt x="5272449" y="9177"/>
                    <a:pt x="5272449" y="20497"/>
                  </a:cubicBezTo>
                  <a:lnTo>
                    <a:pt x="5272449" y="3113623"/>
                  </a:lnTo>
                  <a:cubicBezTo>
                    <a:pt x="5272449" y="3119059"/>
                    <a:pt x="5270289" y="3124273"/>
                    <a:pt x="5266445" y="3128117"/>
                  </a:cubicBezTo>
                  <a:cubicBezTo>
                    <a:pt x="5262602" y="3131961"/>
                    <a:pt x="5257388" y="3134120"/>
                    <a:pt x="5251952" y="3134120"/>
                  </a:cubicBezTo>
                  <a:lnTo>
                    <a:pt x="20497" y="3134120"/>
                  </a:lnTo>
                  <a:cubicBezTo>
                    <a:pt x="9177" y="3134120"/>
                    <a:pt x="0" y="3124943"/>
                    <a:pt x="0" y="3113623"/>
                  </a:cubicBezTo>
                  <a:lnTo>
                    <a:pt x="0" y="20497"/>
                  </a:lnTo>
                  <a:cubicBezTo>
                    <a:pt x="0" y="9177"/>
                    <a:pt x="9177" y="0"/>
                    <a:pt x="20497" y="0"/>
                  </a:cubicBezTo>
                  <a:close/>
                </a:path>
              </a:pathLst>
            </a:custGeom>
            <a:solidFill>
              <a:srgbClr val="230205">
                <a:alpha val="89804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0"/>
              <a:ext cx="5272449" cy="31341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99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 flipV="true">
            <a:off x="7804938" y="1210124"/>
            <a:ext cx="9454362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" id="6"/>
          <p:cNvSpPr txBox="true"/>
          <p:nvPr/>
        </p:nvSpPr>
        <p:spPr>
          <a:xfrm rot="0">
            <a:off x="1392063" y="923638"/>
            <a:ext cx="16895937" cy="27067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908"/>
              </a:lnSpc>
            </a:pPr>
            <a:r>
              <a:rPr lang="en-US" sz="14934" spc="-149">
                <a:solidFill>
                  <a:srgbClr val="FFFFFF"/>
                </a:solidFill>
                <a:latin typeface="Perandory Condensed"/>
                <a:ea typeface="Perandory Condensed"/>
                <a:cs typeface="Perandory Condensed"/>
                <a:sym typeface="Perandory Condensed"/>
              </a:rPr>
              <a:t> ARCHITECTURE DE L’APPLICATION</a:t>
            </a:r>
          </a:p>
        </p:txBody>
      </p:sp>
      <p:sp>
        <p:nvSpPr>
          <p:cNvPr name="AutoShape 7" id="7"/>
          <p:cNvSpPr/>
          <p:nvPr/>
        </p:nvSpPr>
        <p:spPr>
          <a:xfrm>
            <a:off x="1028710" y="9248775"/>
            <a:ext cx="16230590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8" id="8"/>
          <p:cNvSpPr txBox="true"/>
          <p:nvPr/>
        </p:nvSpPr>
        <p:spPr>
          <a:xfrm rot="0">
            <a:off x="2627974" y="3320256"/>
            <a:ext cx="12157311" cy="57075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802458" indent="-401229" lvl="1">
              <a:lnSpc>
                <a:spcPts val="5203"/>
              </a:lnSpc>
              <a:spcBef>
                <a:spcPct val="0"/>
              </a:spcBef>
              <a:buFont typeface="Arial"/>
              <a:buChar char="•"/>
            </a:pPr>
            <a:r>
              <a:rPr lang="en-US" sz="3716" spc="137">
                <a:solidFill>
                  <a:srgbClr val="FFFFFF"/>
                </a:solidFill>
                <a:latin typeface="Alegreya Sans"/>
                <a:ea typeface="Alegreya Sans"/>
                <a:cs typeface="Alegreya Sans"/>
                <a:sym typeface="Alegreya Sans"/>
              </a:rPr>
              <a:t>Sépa</a:t>
            </a:r>
            <a:r>
              <a:rPr lang="en-US" sz="3716" spc="137">
                <a:solidFill>
                  <a:srgbClr val="FFFFFF"/>
                </a:solidFill>
                <a:latin typeface="Alegreya Sans"/>
                <a:ea typeface="Alegreya Sans"/>
                <a:cs typeface="Alegreya Sans"/>
                <a:sym typeface="Alegreya Sans"/>
              </a:rPr>
              <a:t>ration claire :</a:t>
            </a:r>
          </a:p>
          <a:p>
            <a:pPr algn="ctr" marL="802458" indent="-401229" lvl="1">
              <a:lnSpc>
                <a:spcPts val="5203"/>
              </a:lnSpc>
              <a:spcBef>
                <a:spcPct val="0"/>
              </a:spcBef>
              <a:buFont typeface="Arial"/>
              <a:buChar char="•"/>
            </a:pPr>
            <a:r>
              <a:rPr lang="en-US" sz="3716" spc="137">
                <a:solidFill>
                  <a:srgbClr val="FFFFFF"/>
                </a:solidFill>
                <a:latin typeface="Alegreya Sans"/>
                <a:ea typeface="Alegreya Sans"/>
                <a:cs typeface="Alegreya Sans"/>
                <a:sym typeface="Alegreya Sans"/>
              </a:rPr>
              <a:t>Interface utilisateur</a:t>
            </a:r>
          </a:p>
          <a:p>
            <a:pPr algn="ctr" marL="802458" indent="-401229" lvl="1">
              <a:lnSpc>
                <a:spcPts val="5203"/>
              </a:lnSpc>
              <a:spcBef>
                <a:spcPct val="0"/>
              </a:spcBef>
              <a:buFont typeface="Arial"/>
              <a:buChar char="•"/>
            </a:pPr>
            <a:r>
              <a:rPr lang="en-US" sz="3716" spc="137">
                <a:solidFill>
                  <a:srgbClr val="FFFFFF"/>
                </a:solidFill>
                <a:latin typeface="Alegreya Sans"/>
                <a:ea typeface="Alegreya Sans"/>
                <a:cs typeface="Alegreya Sans"/>
                <a:sym typeface="Alegreya Sans"/>
              </a:rPr>
              <a:t>Logique JavaScript</a:t>
            </a:r>
          </a:p>
          <a:p>
            <a:pPr algn="ctr" marL="802458" indent="-401229" lvl="1">
              <a:lnSpc>
                <a:spcPts val="5203"/>
              </a:lnSpc>
              <a:spcBef>
                <a:spcPct val="0"/>
              </a:spcBef>
              <a:buFont typeface="Arial"/>
              <a:buChar char="•"/>
            </a:pPr>
            <a:r>
              <a:rPr lang="en-US" sz="3716" spc="137">
                <a:solidFill>
                  <a:srgbClr val="FFFFFF"/>
                </a:solidFill>
                <a:latin typeface="Alegreya Sans"/>
                <a:ea typeface="Alegreya Sans"/>
                <a:cs typeface="Alegreya Sans"/>
                <a:sym typeface="Alegreya Sans"/>
              </a:rPr>
              <a:t>Données locales</a:t>
            </a:r>
          </a:p>
          <a:p>
            <a:pPr algn="ctr" marL="802458" indent="-401229" lvl="1">
              <a:lnSpc>
                <a:spcPts val="5203"/>
              </a:lnSpc>
              <a:spcBef>
                <a:spcPct val="0"/>
              </a:spcBef>
              <a:buFont typeface="Arial"/>
              <a:buChar char="•"/>
            </a:pPr>
            <a:r>
              <a:rPr lang="en-US" sz="3716" spc="137">
                <a:solidFill>
                  <a:srgbClr val="FFFFFF"/>
                </a:solidFill>
                <a:latin typeface="Alegreya Sans"/>
                <a:ea typeface="Alegreya Sans"/>
                <a:cs typeface="Alegreya Sans"/>
                <a:sym typeface="Alegreya Sans"/>
              </a:rPr>
              <a:t>Gestion des salles par clé :</a:t>
            </a:r>
          </a:p>
          <a:p>
            <a:pPr algn="ctr" marL="802458" indent="-401229" lvl="1">
              <a:lnSpc>
                <a:spcPts val="5203"/>
              </a:lnSpc>
              <a:spcBef>
                <a:spcPct val="0"/>
              </a:spcBef>
              <a:buFont typeface="Arial"/>
              <a:buChar char="•"/>
            </a:pPr>
            <a:r>
              <a:rPr lang="en-US" sz="3716" spc="137">
                <a:solidFill>
                  <a:srgbClr val="FFFFFF"/>
                </a:solidFill>
                <a:latin typeface="Alegreya Sans"/>
                <a:ea typeface="Alegreya Sans"/>
                <a:cs typeface="Alegreya Sans"/>
                <a:sym typeface="Alegreya Sans"/>
              </a:rPr>
              <a:t>Film + Horaire</a:t>
            </a:r>
          </a:p>
          <a:p>
            <a:pPr algn="ctr" marL="807245" indent="-403622" lvl="1">
              <a:lnSpc>
                <a:spcPts val="5234"/>
              </a:lnSpc>
              <a:spcBef>
                <a:spcPct val="0"/>
              </a:spcBef>
              <a:buFont typeface="Arial"/>
              <a:buChar char="•"/>
            </a:pPr>
            <a:r>
              <a:rPr lang="en-US" sz="3738" spc="138">
                <a:solidFill>
                  <a:srgbClr val="FFFFFF"/>
                </a:solidFill>
                <a:latin typeface="Alegreya Sans"/>
                <a:ea typeface="Alegreya Sans"/>
                <a:cs typeface="Alegreya Sans"/>
                <a:sym typeface="Alegreya Sans"/>
              </a:rPr>
              <a:t>Organisation modulaire du code</a:t>
            </a:r>
          </a:p>
          <a:p>
            <a:pPr algn="ctr" marL="807245" indent="-403622" lvl="1">
              <a:lnSpc>
                <a:spcPts val="5234"/>
              </a:lnSpc>
              <a:spcBef>
                <a:spcPct val="0"/>
              </a:spcBef>
              <a:buFont typeface="Arial"/>
              <a:buChar char="•"/>
            </a:pPr>
            <a:r>
              <a:rPr lang="en-US" sz="3738" spc="138">
                <a:solidFill>
                  <a:srgbClr val="FFFFFF"/>
                </a:solidFill>
                <a:latin typeface="Alegreya Sans"/>
                <a:ea typeface="Alegreya Sans"/>
                <a:cs typeface="Alegreya Sans"/>
                <a:sym typeface="Alegreya Sans"/>
              </a:rPr>
              <a:t>Application côté client (front-end)</a:t>
            </a:r>
          </a:p>
          <a:p>
            <a:pPr algn="ctr">
              <a:lnSpc>
                <a:spcPts val="2963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778444" y="-1488358"/>
            <a:ext cx="20704629" cy="12357063"/>
            <a:chOff x="0" y="0"/>
            <a:chExt cx="5453071" cy="325453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453071" cy="3254535"/>
            </a:xfrm>
            <a:custGeom>
              <a:avLst/>
              <a:gdLst/>
              <a:ahLst/>
              <a:cxnLst/>
              <a:rect r="r" b="b" t="t" l="l"/>
              <a:pathLst>
                <a:path h="3254535" w="5453071">
                  <a:moveTo>
                    <a:pt x="19818" y="0"/>
                  </a:moveTo>
                  <a:lnTo>
                    <a:pt x="5433253" y="0"/>
                  </a:lnTo>
                  <a:cubicBezTo>
                    <a:pt x="5438509" y="0"/>
                    <a:pt x="5443550" y="2088"/>
                    <a:pt x="5447266" y="5805"/>
                  </a:cubicBezTo>
                  <a:cubicBezTo>
                    <a:pt x="5450983" y="9521"/>
                    <a:pt x="5453071" y="14562"/>
                    <a:pt x="5453071" y="19818"/>
                  </a:cubicBezTo>
                  <a:lnTo>
                    <a:pt x="5453071" y="3234717"/>
                  </a:lnTo>
                  <a:cubicBezTo>
                    <a:pt x="5453071" y="3245662"/>
                    <a:pt x="5444198" y="3254535"/>
                    <a:pt x="5433253" y="3254535"/>
                  </a:cubicBezTo>
                  <a:lnTo>
                    <a:pt x="19818" y="3254535"/>
                  </a:lnTo>
                  <a:cubicBezTo>
                    <a:pt x="14562" y="3254535"/>
                    <a:pt x="9521" y="3252447"/>
                    <a:pt x="5805" y="3248731"/>
                  </a:cubicBezTo>
                  <a:cubicBezTo>
                    <a:pt x="2088" y="3245014"/>
                    <a:pt x="0" y="3239973"/>
                    <a:pt x="0" y="3234717"/>
                  </a:cubicBezTo>
                  <a:lnTo>
                    <a:pt x="0" y="19818"/>
                  </a:lnTo>
                  <a:cubicBezTo>
                    <a:pt x="0" y="14562"/>
                    <a:pt x="2088" y="9521"/>
                    <a:pt x="5805" y="5805"/>
                  </a:cubicBezTo>
                  <a:cubicBezTo>
                    <a:pt x="9521" y="2088"/>
                    <a:pt x="14562" y="0"/>
                    <a:pt x="19818" y="0"/>
                  </a:cubicBezTo>
                  <a:close/>
                </a:path>
              </a:pathLst>
            </a:custGeom>
            <a:solidFill>
              <a:srgbClr val="230205">
                <a:alpha val="89804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0"/>
              <a:ext cx="5453071" cy="32545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99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 flipV="true">
            <a:off x="7804938" y="1210124"/>
            <a:ext cx="9454362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>
            <a:off x="1028710" y="9885097"/>
            <a:ext cx="16230590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434664" y="3550498"/>
            <a:ext cx="10876716" cy="5707802"/>
          </a:xfrm>
          <a:custGeom>
            <a:avLst/>
            <a:gdLst/>
            <a:ahLst/>
            <a:cxnLst/>
            <a:rect r="r" b="b" t="t" l="l"/>
            <a:pathLst>
              <a:path h="5707802" w="10876716">
                <a:moveTo>
                  <a:pt x="0" y="0"/>
                </a:moveTo>
                <a:lnTo>
                  <a:pt x="10876716" y="0"/>
                </a:lnTo>
                <a:lnTo>
                  <a:pt x="10876716" y="5707802"/>
                </a:lnTo>
                <a:lnTo>
                  <a:pt x="0" y="57078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175" t="0" r="-10376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134274" y="1554671"/>
            <a:ext cx="9477497" cy="15680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799"/>
              </a:lnSpc>
            </a:pPr>
            <a:r>
              <a:rPr lang="en-US" sz="9142">
                <a:solidFill>
                  <a:srgbClr val="FFFFFF"/>
                </a:solidFill>
                <a:latin typeface="Amoresa"/>
                <a:ea typeface="Amoresa"/>
                <a:cs typeface="Amoresa"/>
                <a:sym typeface="Amoresa"/>
              </a:rPr>
              <a:t>Résultats obtenus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052642" y="1621346"/>
            <a:ext cx="6761829" cy="84635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01909" indent="-300955" lvl="1">
              <a:lnSpc>
                <a:spcPts val="3903"/>
              </a:lnSpc>
              <a:spcBef>
                <a:spcPct val="0"/>
              </a:spcBef>
              <a:buFont typeface="Arial"/>
              <a:buChar char="•"/>
            </a:pPr>
            <a:r>
              <a:rPr lang="en-US" sz="2787" spc="103">
                <a:solidFill>
                  <a:srgbClr val="FFFFFF"/>
                </a:solidFill>
                <a:latin typeface="Alegreya Sans"/>
                <a:ea typeface="Alegreya Sans"/>
                <a:cs typeface="Alegreya Sans"/>
                <a:sym typeface="Alegreya Sans"/>
              </a:rPr>
              <a:t>L’application CineTech permet une gestion fiable des réservations de cinéma.</a:t>
            </a:r>
          </a:p>
          <a:p>
            <a:pPr algn="just" marL="601909" indent="-300955" lvl="1">
              <a:lnSpc>
                <a:spcPts val="3903"/>
              </a:lnSpc>
              <a:spcBef>
                <a:spcPct val="0"/>
              </a:spcBef>
              <a:buFont typeface="Arial"/>
              <a:buChar char="•"/>
            </a:pPr>
            <a:r>
              <a:rPr lang="en-US" sz="2787" spc="103">
                <a:solidFill>
                  <a:srgbClr val="FFFFFF"/>
                </a:solidFill>
                <a:latin typeface="Alegreya Sans"/>
                <a:ea typeface="Alegreya Sans"/>
                <a:cs typeface="Alegreya Sans"/>
                <a:sym typeface="Alegreya Sans"/>
              </a:rPr>
              <a:t>Chaque séance (film + horaire) possède une salle indépendante.</a:t>
            </a:r>
          </a:p>
          <a:p>
            <a:pPr algn="just" marL="601909" indent="-300955" lvl="1">
              <a:lnSpc>
                <a:spcPts val="3903"/>
              </a:lnSpc>
              <a:spcBef>
                <a:spcPct val="0"/>
              </a:spcBef>
              <a:buFont typeface="Arial"/>
              <a:buChar char="•"/>
            </a:pPr>
            <a:r>
              <a:rPr lang="en-US" sz="2787" spc="103">
                <a:solidFill>
                  <a:srgbClr val="FFFFFF"/>
                </a:solidFill>
                <a:latin typeface="Alegreya Sans"/>
                <a:ea typeface="Alegreya Sans"/>
                <a:cs typeface="Alegreya Sans"/>
                <a:sym typeface="Alegreya Sans"/>
              </a:rPr>
              <a:t>Les conflits de réservation ont été totalement éliminés.</a:t>
            </a:r>
          </a:p>
          <a:p>
            <a:pPr algn="just" marL="601909" indent="-300955" lvl="1">
              <a:lnSpc>
                <a:spcPts val="3903"/>
              </a:lnSpc>
              <a:spcBef>
                <a:spcPct val="0"/>
              </a:spcBef>
              <a:buFont typeface="Arial"/>
              <a:buChar char="•"/>
            </a:pPr>
            <a:r>
              <a:rPr lang="en-US" sz="2787" spc="103">
                <a:solidFill>
                  <a:srgbClr val="FFFFFF"/>
                </a:solidFill>
                <a:latin typeface="Alegreya Sans"/>
                <a:ea typeface="Alegreya Sans"/>
                <a:cs typeface="Alegreya Sans"/>
                <a:sym typeface="Alegreya Sans"/>
              </a:rPr>
              <a:t>Les places réservées restent mémorisées même après rechargement de la page.</a:t>
            </a:r>
          </a:p>
          <a:p>
            <a:pPr algn="just" marL="601909" indent="-300955" lvl="1">
              <a:lnSpc>
                <a:spcPts val="3903"/>
              </a:lnSpc>
              <a:spcBef>
                <a:spcPct val="0"/>
              </a:spcBef>
              <a:buFont typeface="Arial"/>
              <a:buChar char="•"/>
            </a:pPr>
            <a:r>
              <a:rPr lang="en-US" sz="2787" spc="103">
                <a:solidFill>
                  <a:srgbClr val="FFFFFF"/>
                </a:solidFill>
                <a:latin typeface="Alegreya Sans"/>
                <a:ea typeface="Alegreya Sans"/>
                <a:cs typeface="Alegreya Sans"/>
                <a:sym typeface="Alegreya Sans"/>
              </a:rPr>
              <a:t>L’interface est fluide, moderne et facile à utiliser.</a:t>
            </a:r>
          </a:p>
          <a:p>
            <a:pPr algn="just" marL="601909" indent="-300955" lvl="1">
              <a:lnSpc>
                <a:spcPts val="3903"/>
              </a:lnSpc>
              <a:spcBef>
                <a:spcPct val="0"/>
              </a:spcBef>
              <a:buFont typeface="Arial"/>
              <a:buChar char="•"/>
            </a:pPr>
            <a:r>
              <a:rPr lang="en-US" sz="2787" spc="103">
                <a:solidFill>
                  <a:srgbClr val="FFFFFF"/>
                </a:solidFill>
                <a:latin typeface="Alegreya Sans"/>
                <a:ea typeface="Alegreya Sans"/>
                <a:cs typeface="Alegreya Sans"/>
                <a:sym typeface="Alegreya Sans"/>
              </a:rPr>
              <a:t>Les données statistiques sont affichées en temps réel.</a:t>
            </a:r>
          </a:p>
          <a:p>
            <a:pPr algn="just" marL="601909" indent="-300955" lvl="1">
              <a:lnSpc>
                <a:spcPts val="3903"/>
              </a:lnSpc>
              <a:spcBef>
                <a:spcPct val="0"/>
              </a:spcBef>
              <a:buFont typeface="Arial"/>
              <a:buChar char="•"/>
            </a:pPr>
            <a:r>
              <a:rPr lang="en-US" sz="2787" spc="103">
                <a:solidFill>
                  <a:srgbClr val="FFFFFF"/>
                </a:solidFill>
                <a:latin typeface="Alegreya Sans"/>
                <a:ea typeface="Alegreya Sans"/>
                <a:cs typeface="Alegreya Sans"/>
                <a:sym typeface="Alegreya Sans"/>
              </a:rPr>
              <a:t>L’intégration de l’API OMDB enrichit l’application avec des informations réelles sur les films.</a:t>
            </a:r>
          </a:p>
          <a:p>
            <a:pPr algn="just">
              <a:lnSpc>
                <a:spcPts val="3903"/>
              </a:lnSpc>
              <a:spcBef>
                <a:spcPct val="0"/>
              </a:spcBef>
            </a:pPr>
          </a:p>
        </p:txBody>
      </p:sp>
      <p:sp>
        <p:nvSpPr>
          <p:cNvPr name="AutoShape 10" id="10"/>
          <p:cNvSpPr/>
          <p:nvPr/>
        </p:nvSpPr>
        <p:spPr>
          <a:xfrm>
            <a:off x="1134274" y="9875572"/>
            <a:ext cx="16230590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681860"/>
            <a:ext cx="18847178" cy="10968860"/>
          </a:xfrm>
          <a:custGeom>
            <a:avLst/>
            <a:gdLst/>
            <a:ahLst/>
            <a:cxnLst/>
            <a:rect r="r" b="b" t="t" l="l"/>
            <a:pathLst>
              <a:path h="10968860" w="18847178">
                <a:moveTo>
                  <a:pt x="0" y="0"/>
                </a:moveTo>
                <a:lnTo>
                  <a:pt x="18847178" y="0"/>
                </a:lnTo>
                <a:lnTo>
                  <a:pt x="18847178" y="10968860"/>
                </a:lnTo>
                <a:lnTo>
                  <a:pt x="0" y="109688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7057" r="0" b="-37057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53143" y="1028700"/>
            <a:ext cx="16606157" cy="8701817"/>
            <a:chOff x="0" y="0"/>
            <a:chExt cx="4373638" cy="229183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373638" cy="2291836"/>
            </a:xfrm>
            <a:custGeom>
              <a:avLst/>
              <a:gdLst/>
              <a:ahLst/>
              <a:cxnLst/>
              <a:rect r="r" b="b" t="t" l="l"/>
              <a:pathLst>
                <a:path h="2291836" w="4373638">
                  <a:moveTo>
                    <a:pt x="24709" y="0"/>
                  </a:moveTo>
                  <a:lnTo>
                    <a:pt x="4348929" y="0"/>
                  </a:lnTo>
                  <a:cubicBezTo>
                    <a:pt x="4355482" y="0"/>
                    <a:pt x="4361767" y="2603"/>
                    <a:pt x="4366401" y="7237"/>
                  </a:cubicBezTo>
                  <a:cubicBezTo>
                    <a:pt x="4371035" y="11871"/>
                    <a:pt x="4373638" y="18156"/>
                    <a:pt x="4373638" y="24709"/>
                  </a:cubicBezTo>
                  <a:lnTo>
                    <a:pt x="4373638" y="2267128"/>
                  </a:lnTo>
                  <a:cubicBezTo>
                    <a:pt x="4373638" y="2280774"/>
                    <a:pt x="4362576" y="2291836"/>
                    <a:pt x="4348929" y="2291836"/>
                  </a:cubicBezTo>
                  <a:lnTo>
                    <a:pt x="24709" y="2291836"/>
                  </a:lnTo>
                  <a:cubicBezTo>
                    <a:pt x="11063" y="2291836"/>
                    <a:pt x="0" y="2280774"/>
                    <a:pt x="0" y="2267128"/>
                  </a:cubicBezTo>
                  <a:lnTo>
                    <a:pt x="0" y="24709"/>
                  </a:lnTo>
                  <a:cubicBezTo>
                    <a:pt x="0" y="11063"/>
                    <a:pt x="11063" y="0"/>
                    <a:pt x="24709" y="0"/>
                  </a:cubicBezTo>
                  <a:close/>
                </a:path>
              </a:pathLst>
            </a:custGeom>
            <a:solidFill>
              <a:srgbClr val="230205">
                <a:alpha val="89804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0"/>
              <a:ext cx="4373638" cy="22918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9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2241716" y="1575707"/>
            <a:ext cx="13429011" cy="15184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379"/>
              </a:lnSpc>
            </a:pPr>
            <a:r>
              <a:rPr lang="en-US" sz="8842">
                <a:solidFill>
                  <a:srgbClr val="FFFFFF"/>
                </a:solidFill>
                <a:latin typeface="Amoresa"/>
                <a:ea typeface="Amoresa"/>
                <a:cs typeface="Amoresa"/>
                <a:sym typeface="Amoresa"/>
              </a:rPr>
              <a:t>Conclusion et perspectives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241716" y="2951310"/>
            <a:ext cx="12618952" cy="73700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48264" indent="-374132" lvl="1">
              <a:lnSpc>
                <a:spcPts val="4852"/>
              </a:lnSpc>
              <a:spcBef>
                <a:spcPct val="0"/>
              </a:spcBef>
              <a:buFont typeface="Arial"/>
              <a:buChar char="•"/>
            </a:pPr>
            <a:r>
              <a:rPr lang="en-US" sz="3465" spc="128">
                <a:solidFill>
                  <a:srgbClr val="FFFFFF"/>
                </a:solidFill>
                <a:latin typeface="Alegreya Sans"/>
                <a:ea typeface="Alegreya Sans"/>
                <a:cs typeface="Alegreya Sans"/>
                <a:sym typeface="Alegreya Sans"/>
              </a:rPr>
              <a:t>L’application CineTech permet une gestion fiable des réservations de cinéma.</a:t>
            </a:r>
          </a:p>
          <a:p>
            <a:pPr algn="just" marL="748264" indent="-374132" lvl="1">
              <a:lnSpc>
                <a:spcPts val="4852"/>
              </a:lnSpc>
              <a:spcBef>
                <a:spcPct val="0"/>
              </a:spcBef>
              <a:buFont typeface="Arial"/>
              <a:buChar char="•"/>
            </a:pPr>
            <a:r>
              <a:rPr lang="en-US" sz="3465" spc="128">
                <a:solidFill>
                  <a:srgbClr val="FFFFFF"/>
                </a:solidFill>
                <a:latin typeface="Alegreya Sans"/>
                <a:ea typeface="Alegreya Sans"/>
                <a:cs typeface="Alegreya Sans"/>
                <a:sym typeface="Alegreya Sans"/>
              </a:rPr>
              <a:t>Chaque séance (film + horaire) possède une salle indépendante.</a:t>
            </a:r>
          </a:p>
          <a:p>
            <a:pPr algn="just" marL="748264" indent="-374132" lvl="1">
              <a:lnSpc>
                <a:spcPts val="4852"/>
              </a:lnSpc>
              <a:spcBef>
                <a:spcPct val="0"/>
              </a:spcBef>
              <a:buFont typeface="Arial"/>
              <a:buChar char="•"/>
            </a:pPr>
            <a:r>
              <a:rPr lang="en-US" sz="3465" spc="128">
                <a:solidFill>
                  <a:srgbClr val="FFFFFF"/>
                </a:solidFill>
                <a:latin typeface="Alegreya Sans"/>
                <a:ea typeface="Alegreya Sans"/>
                <a:cs typeface="Alegreya Sans"/>
                <a:sym typeface="Alegreya Sans"/>
              </a:rPr>
              <a:t>Les conflits de réservation ont été totalement éliminés.</a:t>
            </a:r>
          </a:p>
          <a:p>
            <a:pPr algn="just" marL="748264" indent="-374132" lvl="1">
              <a:lnSpc>
                <a:spcPts val="4852"/>
              </a:lnSpc>
              <a:spcBef>
                <a:spcPct val="0"/>
              </a:spcBef>
              <a:buFont typeface="Arial"/>
              <a:buChar char="•"/>
            </a:pPr>
            <a:r>
              <a:rPr lang="en-US" sz="3465" spc="128">
                <a:solidFill>
                  <a:srgbClr val="FFFFFF"/>
                </a:solidFill>
                <a:latin typeface="Alegreya Sans"/>
                <a:ea typeface="Alegreya Sans"/>
                <a:cs typeface="Alegreya Sans"/>
                <a:sym typeface="Alegreya Sans"/>
              </a:rPr>
              <a:t>Les places réservées restent mémorisées même après rechargement de la page.</a:t>
            </a:r>
          </a:p>
          <a:p>
            <a:pPr algn="just" marL="748264" indent="-374132" lvl="1">
              <a:lnSpc>
                <a:spcPts val="4852"/>
              </a:lnSpc>
              <a:spcBef>
                <a:spcPct val="0"/>
              </a:spcBef>
              <a:buFont typeface="Arial"/>
              <a:buChar char="•"/>
            </a:pPr>
            <a:r>
              <a:rPr lang="en-US" sz="3465" spc="128">
                <a:solidFill>
                  <a:srgbClr val="FFFFFF"/>
                </a:solidFill>
                <a:latin typeface="Alegreya Sans"/>
                <a:ea typeface="Alegreya Sans"/>
                <a:cs typeface="Alegreya Sans"/>
                <a:sym typeface="Alegreya Sans"/>
              </a:rPr>
              <a:t>L’interface est fluide, moderne et facile à utiliser.</a:t>
            </a:r>
          </a:p>
          <a:p>
            <a:pPr algn="just" marL="748264" indent="-374132" lvl="1">
              <a:lnSpc>
                <a:spcPts val="4852"/>
              </a:lnSpc>
              <a:spcBef>
                <a:spcPct val="0"/>
              </a:spcBef>
              <a:buFont typeface="Arial"/>
              <a:buChar char="•"/>
            </a:pPr>
            <a:r>
              <a:rPr lang="en-US" sz="3465" spc="128">
                <a:solidFill>
                  <a:srgbClr val="FFFFFF"/>
                </a:solidFill>
                <a:latin typeface="Alegreya Sans"/>
                <a:ea typeface="Alegreya Sans"/>
                <a:cs typeface="Alegreya Sans"/>
                <a:sym typeface="Alegreya Sans"/>
              </a:rPr>
              <a:t>Les données statistiques sont affichées en temps réel.</a:t>
            </a:r>
          </a:p>
          <a:p>
            <a:pPr algn="just" marL="748264" indent="-374132" lvl="1">
              <a:lnSpc>
                <a:spcPts val="4852"/>
              </a:lnSpc>
              <a:spcBef>
                <a:spcPct val="0"/>
              </a:spcBef>
              <a:buFont typeface="Arial"/>
              <a:buChar char="•"/>
            </a:pPr>
            <a:r>
              <a:rPr lang="en-US" sz="3465" spc="128">
                <a:solidFill>
                  <a:srgbClr val="FFFFFF"/>
                </a:solidFill>
                <a:latin typeface="Alegreya Sans"/>
                <a:ea typeface="Alegreya Sans"/>
                <a:cs typeface="Alegreya Sans"/>
                <a:sym typeface="Alegreya Sans"/>
              </a:rPr>
              <a:t>L’intégration de l’API OMDB enrichit l’application avec des informations réelles sur les films.</a:t>
            </a:r>
          </a:p>
          <a:p>
            <a:pPr algn="just">
              <a:lnSpc>
                <a:spcPts val="4852"/>
              </a:lnSpc>
              <a:spcBef>
                <a:spcPct val="0"/>
              </a:spcBef>
            </a:pPr>
          </a:p>
          <a:p>
            <a:pPr algn="just">
              <a:lnSpc>
                <a:spcPts val="4852"/>
              </a:lnSpc>
              <a:spcBef>
                <a:spcPct val="0"/>
              </a:spcBef>
            </a:pP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4532534" y="6849118"/>
            <a:ext cx="4106134" cy="2881399"/>
          </a:xfrm>
          <a:custGeom>
            <a:avLst/>
            <a:gdLst/>
            <a:ahLst/>
            <a:cxnLst/>
            <a:rect r="r" b="b" t="t" l="l"/>
            <a:pathLst>
              <a:path h="2881399" w="4106134">
                <a:moveTo>
                  <a:pt x="0" y="0"/>
                </a:moveTo>
                <a:lnTo>
                  <a:pt x="4106134" y="0"/>
                </a:lnTo>
                <a:lnTo>
                  <a:pt x="4106134" y="2881399"/>
                </a:lnTo>
                <a:lnTo>
                  <a:pt x="0" y="288139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211" t="0" r="0" b="-42805"/>
            </a:stretch>
          </a:blipFill>
        </p:spPr>
      </p:sp>
      <p:sp>
        <p:nvSpPr>
          <p:cNvPr name="AutoShape 9" id="9"/>
          <p:cNvSpPr/>
          <p:nvPr/>
        </p:nvSpPr>
        <p:spPr>
          <a:xfrm>
            <a:off x="8470306" y="1737632"/>
            <a:ext cx="16230590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DAG-fGsWEcY</dc:identifier>
  <dcterms:modified xsi:type="dcterms:W3CDTF">2011-08-01T06:04:30Z</dcterms:modified>
  <cp:revision>1</cp:revision>
  <dc:title>Red White Modern Elegant Creative Portfolio Presentation</dc:title>
</cp:coreProperties>
</file>